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Belleza" charset="1" panose="02000503050000020003"/>
      <p:regular r:id="rId49"/>
    </p:embeddedFont>
    <p:embeddedFont>
      <p:font typeface="Open Sans" charset="1" panose="020B0606030504020204"/>
      <p:regular r:id="rId50"/>
    </p:embeddedFont>
    <p:embeddedFont>
      <p:font typeface="Press Start 2P" charset="1" panose="000005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VAEfgqp3_Ig.mp4" Type="http://schemas.openxmlformats.org/officeDocument/2006/relationships/video"/><Relationship Id="rId5" Target="../media/VAEfgqp3_Ig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VAEfggZhLsY.mp4" Type="http://schemas.openxmlformats.org/officeDocument/2006/relationships/video"/><Relationship Id="rId5" Target="../media/VAEfggZhLsY.mp4" Type="http://schemas.microsoft.com/office/2007/relationships/media"/><Relationship Id="rId6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Relationship Id="rId5" Target="../media/VAGZccODQoo.mp4" Type="http://schemas.openxmlformats.org/officeDocument/2006/relationships/video"/><Relationship Id="rId6" Target="../media/VAGZccODQoo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800" y="57023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563600" y="673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479440">
            <a:off x="14417027" y="7209083"/>
            <a:ext cx="6739381" cy="5747873"/>
          </a:xfrm>
          <a:custGeom>
            <a:avLst/>
            <a:gdLst/>
            <a:ahLst/>
            <a:cxnLst/>
            <a:rect r="r" b="b" t="t" l="l"/>
            <a:pathLst>
              <a:path h="5747873" w="6739381">
                <a:moveTo>
                  <a:pt x="0" y="0"/>
                </a:moveTo>
                <a:lnTo>
                  <a:pt x="6739381" y="0"/>
                </a:lnTo>
                <a:lnTo>
                  <a:pt x="6739381" y="5747873"/>
                </a:lnTo>
                <a:lnTo>
                  <a:pt x="0" y="574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8453" y="402080"/>
            <a:ext cx="6233511" cy="2722467"/>
          </a:xfrm>
          <a:custGeom>
            <a:avLst/>
            <a:gdLst/>
            <a:ahLst/>
            <a:cxnLst/>
            <a:rect r="r" b="b" t="t" l="l"/>
            <a:pathLst>
              <a:path h="2722467" w="6233511">
                <a:moveTo>
                  <a:pt x="0" y="0"/>
                </a:moveTo>
                <a:lnTo>
                  <a:pt x="6233511" y="0"/>
                </a:lnTo>
                <a:lnTo>
                  <a:pt x="6233511" y="2722468"/>
                </a:lnTo>
                <a:lnTo>
                  <a:pt x="0" y="2722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1225" y="2962623"/>
            <a:ext cx="12405550" cy="28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9"/>
              </a:lnSpc>
            </a:pPr>
            <a:r>
              <a:rPr lang="en-US" sz="8206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ARQUITECTURA DE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1225" y="8521700"/>
            <a:ext cx="12405550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JUAN DIEGO PINZÓN FONTECHA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Carlos Felipe Avilan Payares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Juan Esteban Agredo Santamaria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931448" y="3086100"/>
            <a:ext cx="6425105" cy="11106444"/>
          </a:xfrm>
          <a:custGeom>
            <a:avLst/>
            <a:gdLst/>
            <a:ahLst/>
            <a:cxnLst/>
            <a:rect r="r" b="b" t="t" l="l"/>
            <a:pathLst>
              <a:path h="11106444" w="6425105">
                <a:moveTo>
                  <a:pt x="0" y="0"/>
                </a:moveTo>
                <a:lnTo>
                  <a:pt x="6425104" y="0"/>
                </a:lnTo>
                <a:lnTo>
                  <a:pt x="6425104" y="11106444"/>
                </a:lnTo>
                <a:lnTo>
                  <a:pt x="0" y="1110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6689054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REQUERIMIENTOS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174" y="3192462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Compatibilidad e Integración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RNF14: El sistema debe integrarse con Google Calendar y Outlook para la gestión de citas.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RNF15: Debe ser compatible con los sistemas de facturación electrónica locales.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RNF16: Debe permitir la exportación de datos en formatos estándar como PDF y Excel.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1824" y="6835960"/>
            <a:ext cx="7459826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Normativa y Cumplimiento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RNF20: El ERP debe cumplir con la normativa de protección de datos.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RNF21: Los datos deben estar almacenados en servidores que cumplan con los estándares legales de seguridad del país donde opera la firma.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RNF22: Debe permitir la auditoría de los datos para asegurar el cumplimiento de la normativa legal.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86350" y="6608763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8701" y="3048000"/>
            <a:ext cx="768905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Mantenimiento y actualizaciones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RNF17: El sistema debe permitir actualizaciones sin afectar la operatividad.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RNF18: Las nuevas versiones deben probarse en un entorno de prueba antes de su implementación.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RNF19: La documentación técnica y de usuario debe estar disponible en línea.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73227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6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0270" y="7627950"/>
            <a:ext cx="1079239" cy="1783866"/>
          </a:xfrm>
          <a:custGeom>
            <a:avLst/>
            <a:gdLst/>
            <a:ahLst/>
            <a:cxnLst/>
            <a:rect r="r" b="b" t="t" l="l"/>
            <a:pathLst>
              <a:path h="1783866" w="1079239">
                <a:moveTo>
                  <a:pt x="0" y="0"/>
                </a:moveTo>
                <a:lnTo>
                  <a:pt x="1079239" y="0"/>
                </a:lnTo>
                <a:lnTo>
                  <a:pt x="1079239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56914" y="3111383"/>
            <a:ext cx="947938" cy="1783866"/>
          </a:xfrm>
          <a:custGeom>
            <a:avLst/>
            <a:gdLst/>
            <a:ahLst/>
            <a:cxnLst/>
            <a:rect r="r" b="b" t="t" l="l"/>
            <a:pathLst>
              <a:path h="1783866" w="947938">
                <a:moveTo>
                  <a:pt x="0" y="0"/>
                </a:moveTo>
                <a:lnTo>
                  <a:pt x="947939" y="0"/>
                </a:lnTo>
                <a:lnTo>
                  <a:pt x="947939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86185" y="7746585"/>
            <a:ext cx="861793" cy="1783866"/>
          </a:xfrm>
          <a:custGeom>
            <a:avLst/>
            <a:gdLst/>
            <a:ahLst/>
            <a:cxnLst/>
            <a:rect r="r" b="b" t="t" l="l"/>
            <a:pathLst>
              <a:path h="1783866" w="861793">
                <a:moveTo>
                  <a:pt x="0" y="0"/>
                </a:moveTo>
                <a:lnTo>
                  <a:pt x="861792" y="0"/>
                </a:lnTo>
                <a:lnTo>
                  <a:pt x="861792" y="1783867"/>
                </a:lnTo>
                <a:lnTo>
                  <a:pt x="0" y="1783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060" y="2764205"/>
            <a:ext cx="1068706" cy="1710334"/>
          </a:xfrm>
          <a:custGeom>
            <a:avLst/>
            <a:gdLst/>
            <a:ahLst/>
            <a:cxnLst/>
            <a:rect r="r" b="b" t="t" l="l"/>
            <a:pathLst>
              <a:path h="1710334" w="1068706">
                <a:moveTo>
                  <a:pt x="0" y="0"/>
                </a:moveTo>
                <a:lnTo>
                  <a:pt x="1068706" y="0"/>
                </a:lnTo>
                <a:lnTo>
                  <a:pt x="1068706" y="1710334"/>
                </a:lnTo>
                <a:lnTo>
                  <a:pt x="0" y="1710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22871" y="1835506"/>
            <a:ext cx="947938" cy="1783866"/>
          </a:xfrm>
          <a:custGeom>
            <a:avLst/>
            <a:gdLst/>
            <a:ahLst/>
            <a:cxnLst/>
            <a:rect r="r" b="b" t="t" l="l"/>
            <a:pathLst>
              <a:path h="1783866" w="947938">
                <a:moveTo>
                  <a:pt x="0" y="0"/>
                </a:moveTo>
                <a:lnTo>
                  <a:pt x="947938" y="0"/>
                </a:lnTo>
                <a:lnTo>
                  <a:pt x="947938" y="1783866"/>
                </a:lnTo>
                <a:lnTo>
                  <a:pt x="0" y="178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704030">
            <a:off x="11616918" y="-3659206"/>
            <a:ext cx="11284763" cy="7318412"/>
          </a:xfrm>
          <a:custGeom>
            <a:avLst/>
            <a:gdLst/>
            <a:ahLst/>
            <a:cxnLst/>
            <a:rect r="r" b="b" t="t" l="l"/>
            <a:pathLst>
              <a:path h="7318412" w="11284763">
                <a:moveTo>
                  <a:pt x="0" y="0"/>
                </a:moveTo>
                <a:lnTo>
                  <a:pt x="11284764" y="0"/>
                </a:lnTo>
                <a:lnTo>
                  <a:pt x="11284764" y="7318412"/>
                </a:lnTo>
                <a:lnTo>
                  <a:pt x="0" y="7318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24016" y="3628897"/>
            <a:ext cx="8239967" cy="5911080"/>
          </a:xfrm>
          <a:custGeom>
            <a:avLst/>
            <a:gdLst/>
            <a:ahLst/>
            <a:cxnLst/>
            <a:rect r="r" b="b" t="t" l="l"/>
            <a:pathLst>
              <a:path h="5911080" w="8239967">
                <a:moveTo>
                  <a:pt x="0" y="0"/>
                </a:moveTo>
                <a:lnTo>
                  <a:pt x="8239968" y="0"/>
                </a:lnTo>
                <a:lnTo>
                  <a:pt x="8239968" y="5911080"/>
                </a:lnTo>
                <a:lnTo>
                  <a:pt x="0" y="5911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325" r="0" b="-132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TABLA COMPARATIVA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8073" y="1529336"/>
            <a:ext cx="5773988" cy="7652726"/>
          </a:xfrm>
          <a:custGeom>
            <a:avLst/>
            <a:gdLst/>
            <a:ahLst/>
            <a:cxnLst/>
            <a:rect r="r" b="b" t="t" l="l"/>
            <a:pathLst>
              <a:path h="7652726" w="5773988">
                <a:moveTo>
                  <a:pt x="0" y="0"/>
                </a:moveTo>
                <a:lnTo>
                  <a:pt x="5773989" y="0"/>
                </a:lnTo>
                <a:lnTo>
                  <a:pt x="5773989" y="7652726"/>
                </a:lnTo>
                <a:lnTo>
                  <a:pt x="0" y="765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1745" y="1605574"/>
            <a:ext cx="6386514" cy="7500251"/>
          </a:xfrm>
          <a:custGeom>
            <a:avLst/>
            <a:gdLst/>
            <a:ahLst/>
            <a:cxnLst/>
            <a:rect r="r" b="b" t="t" l="l"/>
            <a:pathLst>
              <a:path h="7500251" w="6386514">
                <a:moveTo>
                  <a:pt x="0" y="0"/>
                </a:moveTo>
                <a:lnTo>
                  <a:pt x="6386513" y="0"/>
                </a:lnTo>
                <a:lnTo>
                  <a:pt x="6386513" y="7500251"/>
                </a:lnTo>
                <a:lnTo>
                  <a:pt x="0" y="750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3" t="-1548" r="-21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78576" y="351290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INFOGRAPHICS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23925"/>
            <a:ext cx="18288000" cy="458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COMPRAS/INVENTARIO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90259" y="2318177"/>
            <a:ext cx="8907482" cy="7182993"/>
          </a:xfrm>
          <a:custGeom>
            <a:avLst/>
            <a:gdLst/>
            <a:ahLst/>
            <a:cxnLst/>
            <a:rect r="r" b="b" t="t" l="l"/>
            <a:pathLst>
              <a:path h="7182993" w="8907482">
                <a:moveTo>
                  <a:pt x="0" y="0"/>
                </a:moveTo>
                <a:lnTo>
                  <a:pt x="8907482" y="0"/>
                </a:lnTo>
                <a:lnTo>
                  <a:pt x="8907482" y="7182993"/>
                </a:lnTo>
                <a:lnTo>
                  <a:pt x="0" y="718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6523" y="2158554"/>
            <a:ext cx="8434954" cy="7746662"/>
          </a:xfrm>
          <a:custGeom>
            <a:avLst/>
            <a:gdLst/>
            <a:ahLst/>
            <a:cxnLst/>
            <a:rect r="r" b="b" t="t" l="l"/>
            <a:pathLst>
              <a:path h="7746662" w="8434954">
                <a:moveTo>
                  <a:pt x="0" y="0"/>
                </a:moveTo>
                <a:lnTo>
                  <a:pt x="8434954" y="0"/>
                </a:lnTo>
                <a:lnTo>
                  <a:pt x="8434954" y="7746662"/>
                </a:lnTo>
                <a:lnTo>
                  <a:pt x="0" y="774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182" y="923925"/>
            <a:ext cx="17381637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CLIENTES/PROVEEDORES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3105" y="2144468"/>
            <a:ext cx="10721789" cy="7599604"/>
          </a:xfrm>
          <a:custGeom>
            <a:avLst/>
            <a:gdLst/>
            <a:ahLst/>
            <a:cxnLst/>
            <a:rect r="r" b="b" t="t" l="l"/>
            <a:pathLst>
              <a:path h="7599604" w="10721789">
                <a:moveTo>
                  <a:pt x="0" y="0"/>
                </a:moveTo>
                <a:lnTo>
                  <a:pt x="10721790" y="0"/>
                </a:lnTo>
                <a:lnTo>
                  <a:pt x="10721790" y="7599604"/>
                </a:lnTo>
                <a:lnTo>
                  <a:pt x="0" y="759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2398" y="515010"/>
            <a:ext cx="16103203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RRHH/NÓMINA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7027" y="2043488"/>
            <a:ext cx="10137482" cy="7818026"/>
          </a:xfrm>
          <a:custGeom>
            <a:avLst/>
            <a:gdLst/>
            <a:ahLst/>
            <a:cxnLst/>
            <a:rect r="r" b="b" t="t" l="l"/>
            <a:pathLst>
              <a:path h="7818026" w="10137482">
                <a:moveTo>
                  <a:pt x="0" y="0"/>
                </a:moveTo>
                <a:lnTo>
                  <a:pt x="10137483" y="0"/>
                </a:lnTo>
                <a:lnTo>
                  <a:pt x="10137483" y="7818026"/>
                </a:lnTo>
                <a:lnTo>
                  <a:pt x="0" y="781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5010"/>
            <a:ext cx="16194137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CONTABILIDAD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2375" y="1660673"/>
            <a:ext cx="10743251" cy="7597627"/>
          </a:xfrm>
          <a:custGeom>
            <a:avLst/>
            <a:gdLst/>
            <a:ahLst/>
            <a:cxnLst/>
            <a:rect r="r" b="b" t="t" l="l"/>
            <a:pathLst>
              <a:path h="7597627" w="10743251">
                <a:moveTo>
                  <a:pt x="0" y="0"/>
                </a:moveTo>
                <a:lnTo>
                  <a:pt x="10743250" y="0"/>
                </a:lnTo>
                <a:lnTo>
                  <a:pt x="10743250" y="7597627"/>
                </a:lnTo>
                <a:lnTo>
                  <a:pt x="0" y="759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81746" y="325595"/>
            <a:ext cx="13924508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DESPLIEGUE MÓDULO VENTAS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6905" y="2267402"/>
            <a:ext cx="15034189" cy="6990898"/>
          </a:xfrm>
          <a:custGeom>
            <a:avLst/>
            <a:gdLst/>
            <a:ahLst/>
            <a:cxnLst/>
            <a:rect r="r" b="b" t="t" l="l"/>
            <a:pathLst>
              <a:path h="6990898" w="15034189">
                <a:moveTo>
                  <a:pt x="0" y="0"/>
                </a:moveTo>
                <a:lnTo>
                  <a:pt x="15034190" y="0"/>
                </a:lnTo>
                <a:lnTo>
                  <a:pt x="15034190" y="6990898"/>
                </a:lnTo>
                <a:lnTo>
                  <a:pt x="0" y="699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COMPRA/INVENTARIO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1123" y="2511125"/>
            <a:ext cx="14605753" cy="7156819"/>
          </a:xfrm>
          <a:custGeom>
            <a:avLst/>
            <a:gdLst/>
            <a:ahLst/>
            <a:cxnLst/>
            <a:rect r="r" b="b" t="t" l="l"/>
            <a:pathLst>
              <a:path h="7156819" w="14605753">
                <a:moveTo>
                  <a:pt x="0" y="0"/>
                </a:moveTo>
                <a:lnTo>
                  <a:pt x="14605754" y="0"/>
                </a:lnTo>
                <a:lnTo>
                  <a:pt x="14605754" y="7156819"/>
                </a:lnTo>
                <a:lnTo>
                  <a:pt x="0" y="7156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2484"/>
            <a:ext cx="18288000" cy="18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2"/>
              </a:lnSpc>
              <a:spcBef>
                <a:spcPct val="0"/>
              </a:spcBef>
            </a:pPr>
            <a:r>
              <a:rPr lang="en-US" sz="54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CLIENTES/PROVEEDORES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8673">
            <a:off x="-1151412" y="3992866"/>
            <a:ext cx="8024320" cy="7223385"/>
          </a:xfrm>
          <a:custGeom>
            <a:avLst/>
            <a:gdLst/>
            <a:ahLst/>
            <a:cxnLst/>
            <a:rect r="r" b="b" t="t" l="l"/>
            <a:pathLst>
              <a:path h="7223385" w="8024320">
                <a:moveTo>
                  <a:pt x="0" y="0"/>
                </a:moveTo>
                <a:lnTo>
                  <a:pt x="8024320" y="0"/>
                </a:lnTo>
                <a:lnTo>
                  <a:pt x="8024320" y="7223385"/>
                </a:lnTo>
                <a:lnTo>
                  <a:pt x="0" y="7223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60000"/>
          </a:blip>
          <a:srcRect l="3822" t="0" r="3822" b="8252"/>
          <a:stretch>
            <a:fillRect/>
          </a:stretch>
        </p:blipFill>
        <p:spPr>
          <a:xfrm flipH="false" flipV="false" rot="0">
            <a:off x="0" y="0"/>
            <a:ext cx="18288000" cy="10355580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5187190" y="9272588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985510" y="2218095"/>
            <a:ext cx="83169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IDEA 1</a:t>
            </a:r>
          </a:p>
        </p:txBody>
      </p:sp>
      <p:sp>
        <p:nvSpPr>
          <p:cNvPr name="AutoShape 6" id="6"/>
          <p:cNvSpPr/>
          <p:nvPr/>
        </p:nvSpPr>
        <p:spPr>
          <a:xfrm>
            <a:off x="-2175063" y="2137132"/>
            <a:ext cx="1600310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941225" y="3965029"/>
            <a:ext cx="12405550" cy="286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9"/>
              </a:lnSpc>
            </a:pPr>
            <a:r>
              <a:rPr lang="en-US" sz="8206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ERP FIRMA DE ABOGADOS 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2992949" y="-60995"/>
            <a:ext cx="9142105" cy="8229600"/>
          </a:xfrm>
          <a:custGeom>
            <a:avLst/>
            <a:gdLst/>
            <a:ahLst/>
            <a:cxnLst/>
            <a:rect r="r" b="b" t="t" l="l"/>
            <a:pathLst>
              <a:path h="8229600" w="9142105">
                <a:moveTo>
                  <a:pt x="0" y="8229600"/>
                </a:moveTo>
                <a:lnTo>
                  <a:pt x="9142105" y="8229600"/>
                </a:lnTo>
                <a:lnTo>
                  <a:pt x="914210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946" y="1761597"/>
            <a:ext cx="17270107" cy="7167095"/>
          </a:xfrm>
          <a:custGeom>
            <a:avLst/>
            <a:gdLst/>
            <a:ahLst/>
            <a:cxnLst/>
            <a:rect r="r" b="b" t="t" l="l"/>
            <a:pathLst>
              <a:path h="7167095" w="17270107">
                <a:moveTo>
                  <a:pt x="0" y="0"/>
                </a:moveTo>
                <a:lnTo>
                  <a:pt x="17270108" y="0"/>
                </a:lnTo>
                <a:lnTo>
                  <a:pt x="17270108" y="7167095"/>
                </a:lnTo>
                <a:lnTo>
                  <a:pt x="0" y="716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RRHH/NÓMINA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1411" y="2162892"/>
            <a:ext cx="14085178" cy="7095408"/>
          </a:xfrm>
          <a:custGeom>
            <a:avLst/>
            <a:gdLst/>
            <a:ahLst/>
            <a:cxnLst/>
            <a:rect r="r" b="b" t="t" l="l"/>
            <a:pathLst>
              <a:path h="7095408" w="14085178">
                <a:moveTo>
                  <a:pt x="0" y="0"/>
                </a:moveTo>
                <a:lnTo>
                  <a:pt x="14085178" y="0"/>
                </a:lnTo>
                <a:lnTo>
                  <a:pt x="14085178" y="7095408"/>
                </a:lnTo>
                <a:lnTo>
                  <a:pt x="0" y="7095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8285"/>
            <a:ext cx="1757854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CONTABILIDAD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946" y="2421309"/>
            <a:ext cx="16020107" cy="6247842"/>
          </a:xfrm>
          <a:custGeom>
            <a:avLst/>
            <a:gdLst/>
            <a:ahLst/>
            <a:cxnLst/>
            <a:rect r="r" b="b" t="t" l="l"/>
            <a:pathLst>
              <a:path h="6247842" w="16020107">
                <a:moveTo>
                  <a:pt x="0" y="0"/>
                </a:moveTo>
                <a:lnTo>
                  <a:pt x="16020108" y="0"/>
                </a:lnTo>
                <a:lnTo>
                  <a:pt x="16020108" y="6247842"/>
                </a:lnTo>
                <a:lnTo>
                  <a:pt x="0" y="6247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15010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ESTRUCTURA COMPUESTA MÓDULO DE VENTAS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502" y="1882566"/>
            <a:ext cx="15772996" cy="7807633"/>
          </a:xfrm>
          <a:custGeom>
            <a:avLst/>
            <a:gdLst/>
            <a:ahLst/>
            <a:cxnLst/>
            <a:rect r="r" b="b" t="t" l="l"/>
            <a:pathLst>
              <a:path h="7807633" w="15772996">
                <a:moveTo>
                  <a:pt x="0" y="0"/>
                </a:moveTo>
                <a:lnTo>
                  <a:pt x="15772996" y="0"/>
                </a:lnTo>
                <a:lnTo>
                  <a:pt x="15772996" y="7807633"/>
                </a:lnTo>
                <a:lnTo>
                  <a:pt x="0" y="78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530" y="515010"/>
            <a:ext cx="18050470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CLASES UNIFICADO ERP BUFETE ABOGADOS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7687" y="2773433"/>
            <a:ext cx="12992626" cy="5700515"/>
          </a:xfrm>
          <a:custGeom>
            <a:avLst/>
            <a:gdLst/>
            <a:ahLst/>
            <a:cxnLst/>
            <a:rect r="r" b="b" t="t" l="l"/>
            <a:pathLst>
              <a:path h="5700515" w="12992626">
                <a:moveTo>
                  <a:pt x="0" y="0"/>
                </a:moveTo>
                <a:lnTo>
                  <a:pt x="12992626" y="0"/>
                </a:lnTo>
                <a:lnTo>
                  <a:pt x="12992626" y="5700515"/>
                </a:lnTo>
                <a:lnTo>
                  <a:pt x="0" y="5700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653" y="394838"/>
            <a:ext cx="18034695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COMPRAS/INVENTARIO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377" y="2904736"/>
            <a:ext cx="13471246" cy="5792636"/>
          </a:xfrm>
          <a:custGeom>
            <a:avLst/>
            <a:gdLst/>
            <a:ahLst/>
            <a:cxnLst/>
            <a:rect r="r" b="b" t="t" l="l"/>
            <a:pathLst>
              <a:path h="5792636" w="13471246">
                <a:moveTo>
                  <a:pt x="0" y="0"/>
                </a:moveTo>
                <a:lnTo>
                  <a:pt x="13471246" y="0"/>
                </a:lnTo>
                <a:lnTo>
                  <a:pt x="13471246" y="5792635"/>
                </a:lnTo>
                <a:lnTo>
                  <a:pt x="0" y="579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61099"/>
            <a:ext cx="1828800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CLIENTES/PROVEEDORES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2295673"/>
            <a:ext cx="13765929" cy="5695653"/>
          </a:xfrm>
          <a:custGeom>
            <a:avLst/>
            <a:gdLst/>
            <a:ahLst/>
            <a:cxnLst/>
            <a:rect r="r" b="b" t="t" l="l"/>
            <a:pathLst>
              <a:path h="5695653" w="13765929">
                <a:moveTo>
                  <a:pt x="0" y="0"/>
                </a:moveTo>
                <a:lnTo>
                  <a:pt x="13765930" y="0"/>
                </a:lnTo>
                <a:lnTo>
                  <a:pt x="13765930" y="5695654"/>
                </a:lnTo>
                <a:lnTo>
                  <a:pt x="0" y="569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8475" y="345811"/>
            <a:ext cx="15551051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  <a:spcBef>
                <a:spcPct val="0"/>
              </a:spcBef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RRHH/NÓMINA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8210" y="2162429"/>
            <a:ext cx="14111580" cy="5962143"/>
          </a:xfrm>
          <a:custGeom>
            <a:avLst/>
            <a:gdLst/>
            <a:ahLst/>
            <a:cxnLst/>
            <a:rect r="r" b="b" t="t" l="l"/>
            <a:pathLst>
              <a:path h="5962143" w="14111580">
                <a:moveTo>
                  <a:pt x="0" y="0"/>
                </a:moveTo>
                <a:lnTo>
                  <a:pt x="14111580" y="0"/>
                </a:lnTo>
                <a:lnTo>
                  <a:pt x="14111580" y="5962142"/>
                </a:lnTo>
                <a:lnTo>
                  <a:pt x="0" y="596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3008" y="345811"/>
            <a:ext cx="15641985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1891" y="2732580"/>
            <a:ext cx="14024218" cy="5907702"/>
          </a:xfrm>
          <a:custGeom>
            <a:avLst/>
            <a:gdLst/>
            <a:ahLst/>
            <a:cxnLst/>
            <a:rect r="r" b="b" t="t" l="l"/>
            <a:pathLst>
              <a:path h="5907702" w="14024218">
                <a:moveTo>
                  <a:pt x="0" y="0"/>
                </a:moveTo>
                <a:lnTo>
                  <a:pt x="14024218" y="0"/>
                </a:lnTo>
                <a:lnTo>
                  <a:pt x="14024218" y="5907702"/>
                </a:lnTo>
                <a:lnTo>
                  <a:pt x="0" y="59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4846" y="345811"/>
            <a:ext cx="13378309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PAQUETES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1454" y="2833805"/>
            <a:ext cx="13684886" cy="5593697"/>
          </a:xfrm>
          <a:custGeom>
            <a:avLst/>
            <a:gdLst/>
            <a:ahLst/>
            <a:cxnLst/>
            <a:rect r="r" b="b" t="t" l="l"/>
            <a:pathLst>
              <a:path h="5593697" w="13684886">
                <a:moveTo>
                  <a:pt x="0" y="0"/>
                </a:moveTo>
                <a:lnTo>
                  <a:pt x="13684886" y="0"/>
                </a:lnTo>
                <a:lnTo>
                  <a:pt x="13684886" y="5593697"/>
                </a:lnTo>
                <a:lnTo>
                  <a:pt x="0" y="559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COMPRAS/ 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349372" y="1313766"/>
            <a:ext cx="11563327" cy="7057323"/>
          </a:xfrm>
          <a:custGeom>
            <a:avLst/>
            <a:gdLst/>
            <a:ahLst/>
            <a:cxnLst/>
            <a:rect r="r" b="b" t="t" l="l"/>
            <a:pathLst>
              <a:path h="7057323" w="11563327">
                <a:moveTo>
                  <a:pt x="0" y="0"/>
                </a:moveTo>
                <a:lnTo>
                  <a:pt x="11563327" y="0"/>
                </a:lnTo>
                <a:lnTo>
                  <a:pt x="11563327" y="7057323"/>
                </a:lnTo>
                <a:lnTo>
                  <a:pt x="0" y="7057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6" t="0" r="-1866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2347725"/>
            <a:ext cx="1187810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9272588"/>
            <a:ext cx="11878101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4400"/>
            <a:ext cx="11407140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PROBLEMA: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95797" y="0"/>
            <a:ext cx="7701737" cy="10389870"/>
            <a:chOff x="0" y="0"/>
            <a:chExt cx="1193201" cy="1609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201" cy="1609663"/>
            </a:xfrm>
            <a:custGeom>
              <a:avLst/>
              <a:gdLst/>
              <a:ahLst/>
              <a:cxnLst/>
              <a:rect r="r" b="b" t="t" l="l"/>
              <a:pathLst>
                <a:path h="1609663" w="1193201">
                  <a:moveTo>
                    <a:pt x="0" y="0"/>
                  </a:moveTo>
                  <a:lnTo>
                    <a:pt x="1193201" y="0"/>
                  </a:lnTo>
                  <a:lnTo>
                    <a:pt x="1193201" y="1609663"/>
                  </a:lnTo>
                  <a:lnTo>
                    <a:pt x="0" y="1609663"/>
                  </a:lnTo>
                  <a:close/>
                </a:path>
              </a:pathLst>
            </a:custGeom>
            <a:blipFill>
              <a:blip r:embed="rId3"/>
              <a:stretch>
                <a:fillRect l="0" t="-2798" r="0" b="-2798"/>
              </a:stretch>
            </a:blipFill>
            <a:ln w="2476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286419" y="3817314"/>
            <a:ext cx="8559987" cy="391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1"/>
              </a:lnSpc>
              <a:spcBef>
                <a:spcPct val="0"/>
              </a:spcBef>
            </a:pPr>
            <a:r>
              <a:rPr lang="en-US" sz="320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LOS DESPACHOS DE ABOGADOS SUELEN GESTIONAR SUS CASOS Y CLIENTES CON MÚLTIPLES HERRAMIENTAS NO INTEGRADAS (EXCEL, CORREOS ELECTRÓNICOS, AGENDAS FÍSICAS). ESTO GENERA DESORDEN, ERRORES EN LOS PLAZOS LEGALES Y DIFICULTADES DE FACTURACIÓN.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5808" y="3125792"/>
            <a:ext cx="8056384" cy="5951654"/>
          </a:xfrm>
          <a:custGeom>
            <a:avLst/>
            <a:gdLst/>
            <a:ahLst/>
            <a:cxnLst/>
            <a:rect r="r" b="b" t="t" l="l"/>
            <a:pathLst>
              <a:path h="5951654" w="8056384">
                <a:moveTo>
                  <a:pt x="0" y="0"/>
                </a:moveTo>
                <a:lnTo>
                  <a:pt x="8056384" y="0"/>
                </a:lnTo>
                <a:lnTo>
                  <a:pt x="8056384" y="5951653"/>
                </a:lnTo>
                <a:lnTo>
                  <a:pt x="0" y="5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CLIENTES/ 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6359" y="2273960"/>
            <a:ext cx="9275282" cy="5739081"/>
          </a:xfrm>
          <a:custGeom>
            <a:avLst/>
            <a:gdLst/>
            <a:ahLst/>
            <a:cxnLst/>
            <a:rect r="r" b="b" t="t" l="l"/>
            <a:pathLst>
              <a:path h="5739081" w="9275282">
                <a:moveTo>
                  <a:pt x="0" y="0"/>
                </a:moveTo>
                <a:lnTo>
                  <a:pt x="9275282" y="0"/>
                </a:lnTo>
                <a:lnTo>
                  <a:pt x="9275282" y="5739080"/>
                </a:lnTo>
                <a:lnTo>
                  <a:pt x="0" y="5739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179" y="345811"/>
            <a:ext cx="17285643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RRHH/ 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713729"/>
            <a:ext cx="11301259" cy="4859541"/>
          </a:xfrm>
          <a:custGeom>
            <a:avLst/>
            <a:gdLst/>
            <a:ahLst/>
            <a:cxnLst/>
            <a:rect r="r" b="b" t="t" l="l"/>
            <a:pathLst>
              <a:path h="4859541" w="11301259">
                <a:moveTo>
                  <a:pt x="0" y="0"/>
                </a:moveTo>
                <a:lnTo>
                  <a:pt x="11301258" y="0"/>
                </a:lnTo>
                <a:lnTo>
                  <a:pt x="11301258" y="4859542"/>
                </a:lnTo>
                <a:lnTo>
                  <a:pt x="0" y="485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948" y="345811"/>
            <a:ext cx="17208103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8701" y="2603505"/>
            <a:ext cx="11250599" cy="5079990"/>
          </a:xfrm>
          <a:custGeom>
            <a:avLst/>
            <a:gdLst/>
            <a:ahLst/>
            <a:cxnLst/>
            <a:rect r="r" b="b" t="t" l="l"/>
            <a:pathLst>
              <a:path h="5079990" w="11250599">
                <a:moveTo>
                  <a:pt x="0" y="0"/>
                </a:moveTo>
                <a:lnTo>
                  <a:pt x="11250598" y="0"/>
                </a:lnTo>
                <a:lnTo>
                  <a:pt x="11250598" y="5079990"/>
                </a:lnTo>
                <a:lnTo>
                  <a:pt x="0" y="507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416" y="345811"/>
            <a:ext cx="1744116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COMPONENTES DE USO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7169" y="2397029"/>
            <a:ext cx="7473661" cy="6861271"/>
          </a:xfrm>
          <a:custGeom>
            <a:avLst/>
            <a:gdLst/>
            <a:ahLst/>
            <a:cxnLst/>
            <a:rect r="r" b="b" t="t" l="l"/>
            <a:pathLst>
              <a:path h="6861271" w="7473661">
                <a:moveTo>
                  <a:pt x="0" y="0"/>
                </a:moveTo>
                <a:lnTo>
                  <a:pt x="7473662" y="0"/>
                </a:lnTo>
                <a:lnTo>
                  <a:pt x="7473662" y="6861271"/>
                </a:lnTo>
                <a:lnTo>
                  <a:pt x="0" y="686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721" y="345811"/>
            <a:ext cx="17988558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COMPRAS/INVENTARIO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369" y="3125792"/>
            <a:ext cx="6902594" cy="5278454"/>
          </a:xfrm>
          <a:custGeom>
            <a:avLst/>
            <a:gdLst/>
            <a:ahLst/>
            <a:cxnLst/>
            <a:rect r="r" b="b" t="t" l="l"/>
            <a:pathLst>
              <a:path h="5278454" w="6902594">
                <a:moveTo>
                  <a:pt x="0" y="0"/>
                </a:moveTo>
                <a:lnTo>
                  <a:pt x="6902594" y="0"/>
                </a:lnTo>
                <a:lnTo>
                  <a:pt x="6902594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48090" y="3125792"/>
            <a:ext cx="6618857" cy="5327373"/>
          </a:xfrm>
          <a:custGeom>
            <a:avLst/>
            <a:gdLst/>
            <a:ahLst/>
            <a:cxnLst/>
            <a:rect r="r" b="b" t="t" l="l"/>
            <a:pathLst>
              <a:path h="5327373" w="6618857">
                <a:moveTo>
                  <a:pt x="0" y="0"/>
                </a:moveTo>
                <a:lnTo>
                  <a:pt x="6618857" y="0"/>
                </a:lnTo>
                <a:lnTo>
                  <a:pt x="6618857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CLIENTES/PROVEEDORES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443" y="2348866"/>
            <a:ext cx="6249113" cy="5589269"/>
          </a:xfrm>
          <a:custGeom>
            <a:avLst/>
            <a:gdLst/>
            <a:ahLst/>
            <a:cxnLst/>
            <a:rect r="r" b="b" t="t" l="l"/>
            <a:pathLst>
              <a:path h="5589269" w="6249113">
                <a:moveTo>
                  <a:pt x="0" y="0"/>
                </a:moveTo>
                <a:lnTo>
                  <a:pt x="6249114" y="0"/>
                </a:lnTo>
                <a:lnTo>
                  <a:pt x="6249114" y="5589268"/>
                </a:lnTo>
                <a:lnTo>
                  <a:pt x="0" y="55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5338" y="345811"/>
            <a:ext cx="15497324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MÓDULOS RRHH/NÓMINA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1439" y="2356227"/>
            <a:ext cx="6425122" cy="5574546"/>
          </a:xfrm>
          <a:custGeom>
            <a:avLst/>
            <a:gdLst/>
            <a:ahLst/>
            <a:cxnLst/>
            <a:rect r="r" b="b" t="t" l="l"/>
            <a:pathLst>
              <a:path h="5574546" w="6425122">
                <a:moveTo>
                  <a:pt x="0" y="0"/>
                </a:moveTo>
                <a:lnTo>
                  <a:pt x="6425122" y="0"/>
                </a:lnTo>
                <a:lnTo>
                  <a:pt x="6425122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7097" y="345811"/>
            <a:ext cx="15213806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5433" y="2276272"/>
            <a:ext cx="5397134" cy="5734455"/>
          </a:xfrm>
          <a:custGeom>
            <a:avLst/>
            <a:gdLst/>
            <a:ahLst/>
            <a:cxnLst/>
            <a:rect r="r" b="b" t="t" l="l"/>
            <a:pathLst>
              <a:path h="5734455" w="5397134">
                <a:moveTo>
                  <a:pt x="0" y="0"/>
                </a:moveTo>
                <a:lnTo>
                  <a:pt x="5397134" y="0"/>
                </a:lnTo>
                <a:lnTo>
                  <a:pt x="5397134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8935" y="345811"/>
            <a:ext cx="12950130" cy="1846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DIAGRAMA DE OBJETOS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5689" y="2707318"/>
            <a:ext cx="12876623" cy="6550982"/>
          </a:xfrm>
          <a:custGeom>
            <a:avLst/>
            <a:gdLst/>
            <a:ahLst/>
            <a:cxnLst/>
            <a:rect r="r" b="b" t="t" l="l"/>
            <a:pathLst>
              <a:path h="6550982" w="12876623">
                <a:moveTo>
                  <a:pt x="0" y="0"/>
                </a:moveTo>
                <a:lnTo>
                  <a:pt x="12876622" y="0"/>
                </a:lnTo>
                <a:lnTo>
                  <a:pt x="12876622" y="6550982"/>
                </a:lnTo>
                <a:lnTo>
                  <a:pt x="0" y="655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COMPRA/INVENTARIO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48188" y="8325935"/>
            <a:ext cx="8493674" cy="3922129"/>
          </a:xfrm>
          <a:custGeom>
            <a:avLst/>
            <a:gdLst/>
            <a:ahLst/>
            <a:cxnLst/>
            <a:rect r="r" b="b" t="t" l="l"/>
            <a:pathLst>
              <a:path h="3922129" w="8493674">
                <a:moveTo>
                  <a:pt x="0" y="0"/>
                </a:moveTo>
                <a:lnTo>
                  <a:pt x="8493674" y="0"/>
                </a:lnTo>
                <a:lnTo>
                  <a:pt x="8493674" y="3922130"/>
                </a:lnTo>
                <a:lnTo>
                  <a:pt x="0" y="392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523" t="9219" r="934" b="0"/>
          <a:stretch>
            <a:fillRect/>
          </a:stretch>
        </p:blipFill>
        <p:spPr>
          <a:xfrm flipH="false" flipV="false" rot="0">
            <a:off x="12246027" y="0"/>
            <a:ext cx="6041973" cy="10287000"/>
          </a:xfrm>
          <a:prstGeom prst="rect">
            <a:avLst/>
          </a:prstGeom>
          <a:ln w="123825" cap="sq">
            <a:solidFill>
              <a:srgbClr val="FFFFFF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1028700" y="3887787"/>
            <a:ext cx="454420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Un ERP diseñado específicamente para bufetes de abogados que incluya módulos de gestión de clientes (CRM), control de expedientes, agenda de audiencias y plazos, facturación y seguimiento de pagos.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85346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SOLUCIÓN OFRECIDA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1844" y="2585346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JUSTIFICACIÓN: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1844" y="3887787"/>
            <a:ext cx="4544207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Este ERP permitirá a los abogados optimizar su gestión de casos, mejorar la comunicación con clientes y automatizar procesos administrativos, ahorrando tiempo y reduciendo errores humanos.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51613"/>
            <a:ext cx="4544207" cy="106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USUARIO FINAL:</a:t>
            </a:r>
          </a:p>
          <a:p>
            <a:pPr algn="l">
              <a:lnSpc>
                <a:spcPts val="42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70737"/>
            <a:ext cx="4544207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Bufetes de abogados pequeños, medianos y grandes.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Abogados independientes que gestionan múltiples casos.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Departamentos legales de empresas que necesitan organizar sus asuntos jurídicos.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11844" y="6551613"/>
            <a:ext cx="4544207" cy="53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2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UTILIDAD: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1844" y="7218312"/>
            <a:ext cx="5225473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Monetización a través de licencias de uso o modelo SaaS con suscripción mensual o anual.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Servicios adicionales como personalización, soporte técnico y almacenamiento seguro en la nube.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Reducción de costos operativos y administrativos.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2241911">
            <a:off x="-1877219" y="3179200"/>
            <a:ext cx="12913483" cy="5639925"/>
          </a:xfrm>
          <a:custGeom>
            <a:avLst/>
            <a:gdLst/>
            <a:ahLst/>
            <a:cxnLst/>
            <a:rect r="r" b="b" t="t" l="l"/>
            <a:pathLst>
              <a:path h="5639925" w="12913483">
                <a:moveTo>
                  <a:pt x="0" y="0"/>
                </a:moveTo>
                <a:lnTo>
                  <a:pt x="12913483" y="0"/>
                </a:lnTo>
                <a:lnTo>
                  <a:pt x="12913483" y="5639925"/>
                </a:lnTo>
                <a:lnTo>
                  <a:pt x="0" y="5639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701539"/>
            <a:ext cx="8710669" cy="116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2"/>
              </a:lnSpc>
            </a:pPr>
            <a:r>
              <a:rPr lang="en-US" sz="68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DEFINICIÓN GENERAL: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5677" y="2489952"/>
            <a:ext cx="13336647" cy="6768348"/>
          </a:xfrm>
          <a:custGeom>
            <a:avLst/>
            <a:gdLst/>
            <a:ahLst/>
            <a:cxnLst/>
            <a:rect r="r" b="b" t="t" l="l"/>
            <a:pathLst>
              <a:path h="6768348" w="13336647">
                <a:moveTo>
                  <a:pt x="0" y="0"/>
                </a:moveTo>
                <a:lnTo>
                  <a:pt x="13336646" y="0"/>
                </a:lnTo>
                <a:lnTo>
                  <a:pt x="13336646" y="6768348"/>
                </a:lnTo>
                <a:lnTo>
                  <a:pt x="0" y="676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CLIENTES/PROVEEDORES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2089" y="2751323"/>
            <a:ext cx="12423822" cy="6506977"/>
          </a:xfrm>
          <a:custGeom>
            <a:avLst/>
            <a:gdLst/>
            <a:ahLst/>
            <a:cxnLst/>
            <a:rect r="r" b="b" t="t" l="l"/>
            <a:pathLst>
              <a:path h="6506977" w="12423822">
                <a:moveTo>
                  <a:pt x="0" y="0"/>
                </a:moveTo>
                <a:lnTo>
                  <a:pt x="12423822" y="0"/>
                </a:lnTo>
                <a:lnTo>
                  <a:pt x="12423822" y="6506977"/>
                </a:lnTo>
                <a:lnTo>
                  <a:pt x="0" y="6506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RRHH/NÓMINA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9994" y="2445324"/>
            <a:ext cx="14268012" cy="6812976"/>
          </a:xfrm>
          <a:custGeom>
            <a:avLst/>
            <a:gdLst/>
            <a:ahLst/>
            <a:cxnLst/>
            <a:rect r="r" b="b" t="t" l="l"/>
            <a:pathLst>
              <a:path h="6812976" w="14268012">
                <a:moveTo>
                  <a:pt x="0" y="0"/>
                </a:moveTo>
                <a:lnTo>
                  <a:pt x="14268012" y="0"/>
                </a:lnTo>
                <a:lnTo>
                  <a:pt x="14268012" y="6812976"/>
                </a:lnTo>
                <a:lnTo>
                  <a:pt x="0" y="681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CONTABILIDAD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6176" y="2232182"/>
            <a:ext cx="12495647" cy="7637964"/>
          </a:xfrm>
          <a:custGeom>
            <a:avLst/>
            <a:gdLst/>
            <a:ahLst/>
            <a:cxnLst/>
            <a:rect r="r" b="b" t="t" l="l"/>
            <a:pathLst>
              <a:path h="7637964" w="12495647">
                <a:moveTo>
                  <a:pt x="0" y="0"/>
                </a:moveTo>
                <a:lnTo>
                  <a:pt x="12495648" y="0"/>
                </a:lnTo>
                <a:lnTo>
                  <a:pt x="12495648" y="7637965"/>
                </a:lnTo>
                <a:lnTo>
                  <a:pt x="0" y="7637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5811"/>
            <a:ext cx="18288000" cy="277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ÁRBOL DE DESCOMPOSICIÓN FUNCIONAL DE MÓDULO VENTAS</a:t>
            </a:r>
          </a:p>
          <a:p>
            <a:pPr algn="ctr">
              <a:lnSpc>
                <a:spcPts val="74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4364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73286" y="5306399"/>
            <a:ext cx="6829428" cy="5844179"/>
          </a:xfrm>
          <a:custGeom>
            <a:avLst/>
            <a:gdLst/>
            <a:ahLst/>
            <a:cxnLst/>
            <a:rect r="r" b="b" t="t" l="l"/>
            <a:pathLst>
              <a:path h="5844179" w="6829428">
                <a:moveTo>
                  <a:pt x="0" y="0"/>
                </a:moveTo>
                <a:lnTo>
                  <a:pt x="6829428" y="0"/>
                </a:lnTo>
                <a:lnTo>
                  <a:pt x="6829428" y="5844179"/>
                </a:lnTo>
                <a:lnTo>
                  <a:pt x="0" y="584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70231">
            <a:off x="10511777" y="-1415535"/>
            <a:ext cx="6170702" cy="5396619"/>
          </a:xfrm>
          <a:custGeom>
            <a:avLst/>
            <a:gdLst/>
            <a:ahLst/>
            <a:cxnLst/>
            <a:rect r="r" b="b" t="t" l="l"/>
            <a:pathLst>
              <a:path h="5396619" w="6170702">
                <a:moveTo>
                  <a:pt x="0" y="0"/>
                </a:moveTo>
                <a:lnTo>
                  <a:pt x="6170702" y="0"/>
                </a:lnTo>
                <a:lnTo>
                  <a:pt x="6170702" y="5396619"/>
                </a:lnTo>
                <a:lnTo>
                  <a:pt x="0" y="539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4222" t="0" r="10000" b="0"/>
          <a:stretch>
            <a:fillRect/>
          </a:stretch>
        </p:blipFill>
        <p:spPr>
          <a:xfrm flipH="false" flipV="false" rot="0">
            <a:off x="13844735" y="0"/>
            <a:ext cx="4443265" cy="10287000"/>
          </a:xfrm>
          <a:prstGeom prst="rect">
            <a:avLst/>
          </a:prstGeom>
          <a:ln w="104775" cap="sq">
            <a:solidFill>
              <a:srgbClr val="FFFFFF"/>
            </a:solidFill>
            <a:prstDash val="solid"/>
          </a:ln>
        </p:spPr>
      </p:pic>
      <p:sp>
        <p:nvSpPr>
          <p:cNvPr name="TextBox 6" id="6"/>
          <p:cNvSpPr txBox="true"/>
          <p:nvPr/>
        </p:nvSpPr>
        <p:spPr>
          <a:xfrm rot="0">
            <a:off x="1028700" y="914400"/>
            <a:ext cx="545865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VENTAJAS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2865" y="914400"/>
            <a:ext cx="7551536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DESVENTAJAS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270231">
            <a:off x="-2834126" y="7588690"/>
            <a:ext cx="6170702" cy="5396619"/>
          </a:xfrm>
          <a:custGeom>
            <a:avLst/>
            <a:gdLst/>
            <a:ahLst/>
            <a:cxnLst/>
            <a:rect r="r" b="b" t="t" l="l"/>
            <a:pathLst>
              <a:path h="5396619" w="6170702">
                <a:moveTo>
                  <a:pt x="0" y="0"/>
                </a:moveTo>
                <a:lnTo>
                  <a:pt x="6170701" y="0"/>
                </a:lnTo>
                <a:lnTo>
                  <a:pt x="6170701" y="5396620"/>
                </a:lnTo>
                <a:lnTo>
                  <a:pt x="0" y="5396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863663"/>
            <a:ext cx="5741871" cy="58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AUTOMATIZACIÓN DE PROCESOS ADMINISTRATIVOS: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Gestión centralizada de clientes y casos.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Optimización del tiempo: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Cumplimiento normativo:</a:t>
            </a:r>
          </a:p>
          <a:p>
            <a:pPr algn="l">
              <a:lnSpc>
                <a:spcPts val="3837"/>
              </a:lnSpc>
            </a:pPr>
          </a:p>
          <a:p>
            <a:pPr algn="l" marL="591836" indent="-295918" lvl="1">
              <a:lnSpc>
                <a:spcPts val="3837"/>
              </a:lnSpc>
              <a:spcBef>
                <a:spcPct val="0"/>
              </a:spcBef>
              <a:buFont typeface="Arial"/>
              <a:buChar char="•"/>
            </a:pPr>
            <a:r>
              <a:rPr lang="en-US" sz="274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Seguridad y confidencialidad: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2865" y="2863663"/>
            <a:ext cx="4602592" cy="480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7278" indent="-293639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RESISTENCIA AL CAMBIO:</a:t>
            </a:r>
          </a:p>
          <a:p>
            <a:pPr algn="just">
              <a:lnSpc>
                <a:spcPts val="3808"/>
              </a:lnSpc>
            </a:pPr>
          </a:p>
          <a:p>
            <a:pPr algn="just" marL="587278" indent="-293639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Costo de implementación:</a:t>
            </a:r>
          </a:p>
          <a:p>
            <a:pPr algn="just">
              <a:lnSpc>
                <a:spcPts val="3808"/>
              </a:lnSpc>
            </a:pPr>
          </a:p>
          <a:p>
            <a:pPr algn="just" marL="587278" indent="-293639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Curva de aprendizaje:</a:t>
            </a:r>
          </a:p>
          <a:p>
            <a:pPr algn="just">
              <a:lnSpc>
                <a:spcPts val="3808"/>
              </a:lnSpc>
            </a:pPr>
          </a:p>
          <a:p>
            <a:pPr algn="just" marL="587278" indent="-293639" lvl="1">
              <a:lnSpc>
                <a:spcPts val="3808"/>
              </a:lnSpc>
              <a:spcBef>
                <a:spcPct val="0"/>
              </a:spcBef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Adaptabilidad a diferentes áreas del derecho: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005" y="6485520"/>
            <a:ext cx="5977163" cy="3347211"/>
          </a:xfrm>
          <a:custGeom>
            <a:avLst/>
            <a:gdLst/>
            <a:ahLst/>
            <a:cxnLst/>
            <a:rect r="r" b="b" t="t" l="l"/>
            <a:pathLst>
              <a:path h="3347211" w="5977163">
                <a:moveTo>
                  <a:pt x="0" y="0"/>
                </a:moveTo>
                <a:lnTo>
                  <a:pt x="5977163" y="0"/>
                </a:lnTo>
                <a:lnTo>
                  <a:pt x="5977163" y="3347211"/>
                </a:lnTo>
                <a:lnTo>
                  <a:pt x="0" y="3347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30562" y="6230533"/>
            <a:ext cx="6850806" cy="3602198"/>
          </a:xfrm>
          <a:custGeom>
            <a:avLst/>
            <a:gdLst/>
            <a:ahLst/>
            <a:cxnLst/>
            <a:rect r="r" b="b" t="t" l="l"/>
            <a:pathLst>
              <a:path h="3602198" w="6850806">
                <a:moveTo>
                  <a:pt x="0" y="0"/>
                </a:moveTo>
                <a:lnTo>
                  <a:pt x="6850806" y="0"/>
                </a:lnTo>
                <a:lnTo>
                  <a:pt x="6850806" y="3602198"/>
                </a:lnTo>
                <a:lnTo>
                  <a:pt x="0" y="360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REQUERIMIENTOS FUNCIONALES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005" y="2993020"/>
            <a:ext cx="7106609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1.MÓDULO COMPRAS/INVENTARIO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RF01: REGISTRO Y CONTROL DE PROVEEDORES.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RF02: GESTIÓN DE INVENTARIO DE MATERIALES DE 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RF03:  GESTIÓN DE INVENTARIO DE MATERIALES DE OFICINA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RF04:  REPORTES DE GESTIÓN Y COMPRAS 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RF05:  NOTIFICACIONES DE REABASTECIMIENTO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345445"/>
            <a:ext cx="7486343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2. MÓDULO DE CLIENTES/PROVEEDORES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RF06: REGISTRO Y GESTIÓN DE CLIENTES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RF07: CONSULTA DE EXPEDIENTES DE CLIENTES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RF08: REGISTRO Y GESTIÓN DE PROVEEDORES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RF09: SEGUIMIENTO DE CONTRATOS CON CLIENTES Y PROVEEDORES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RF010: REPORTES DE CLIENTES Y PROVEEDORES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57325" y="1814865"/>
            <a:ext cx="3820937" cy="4139348"/>
          </a:xfrm>
          <a:custGeom>
            <a:avLst/>
            <a:gdLst/>
            <a:ahLst/>
            <a:cxnLst/>
            <a:rect r="r" b="b" t="t" l="l"/>
            <a:pathLst>
              <a:path h="4139348" w="3820937">
                <a:moveTo>
                  <a:pt x="0" y="0"/>
                </a:moveTo>
                <a:lnTo>
                  <a:pt x="3820937" y="0"/>
                </a:lnTo>
                <a:lnTo>
                  <a:pt x="3820937" y="4139349"/>
                </a:lnTo>
                <a:lnTo>
                  <a:pt x="0" y="41393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649" y="6057077"/>
            <a:ext cx="5343146" cy="3555621"/>
          </a:xfrm>
          <a:custGeom>
            <a:avLst/>
            <a:gdLst/>
            <a:ahLst/>
            <a:cxnLst/>
            <a:rect r="r" b="b" t="t" l="l"/>
            <a:pathLst>
              <a:path h="3555621" w="5343146">
                <a:moveTo>
                  <a:pt x="0" y="0"/>
                </a:moveTo>
                <a:lnTo>
                  <a:pt x="5343146" y="0"/>
                </a:lnTo>
                <a:lnTo>
                  <a:pt x="5343146" y="3555621"/>
                </a:lnTo>
                <a:lnTo>
                  <a:pt x="0" y="3555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REQUERIMIENTOS FUNCIONALES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310" y="2558863"/>
            <a:ext cx="8192690" cy="259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3. MÓDULO DE RRHH/NÓMINA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RF11: Módulo de RRHH/NÓMINA clients, 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RF12: Cálculo y gestión de nómina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RF13: Control de asistencias y permisos</a:t>
            </a:r>
          </a:p>
          <a:p>
            <a:pPr algn="l" marL="530830" indent="-265415" lvl="1">
              <a:lnSpc>
                <a:spcPts val="3442"/>
              </a:lnSpc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RF14: GENERACIÓN DE REPORTES DE RRHH</a:t>
            </a:r>
          </a:p>
          <a:p>
            <a:pPr algn="l" marL="530830" indent="-265415" lvl="1">
              <a:lnSpc>
                <a:spcPts val="3442"/>
              </a:lnSpc>
              <a:spcBef>
                <a:spcPct val="0"/>
              </a:spcBef>
              <a:buFont typeface="Arial"/>
              <a:buChar char="•"/>
            </a:pPr>
            <a:r>
              <a:rPr lang="en-US" sz="2458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RF15: REGISTRO Y GESTIÓN DE INGRESOS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7710" y="6633794"/>
            <a:ext cx="9071590" cy="235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4.  MÓDULO DE CONTABILIDAD.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RF16:  MÓDULO DE CONTABILIDAD.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RF17: REGISTRO Y GESTIÓN DE EGRESOS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RF18: FACTURACIÓN DE SERVICIOS LEGALES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RF19: CÁLCULO Y PAGO DE IMPUESTOS</a:t>
            </a:r>
          </a:p>
          <a:p>
            <a:pPr algn="l" marL="482683" indent="-241342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sz="2235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RF20:  GENERACIÓN DE ESTADOS FINANCIEROS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14365117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04046" y="-1314915"/>
            <a:ext cx="7368917" cy="6284790"/>
          </a:xfrm>
          <a:custGeom>
            <a:avLst/>
            <a:gdLst/>
            <a:ahLst/>
            <a:cxnLst/>
            <a:rect r="r" b="b" t="t" l="l"/>
            <a:pathLst>
              <a:path h="6284790" w="7368917">
                <a:moveTo>
                  <a:pt x="0" y="0"/>
                </a:moveTo>
                <a:lnTo>
                  <a:pt x="7368917" y="0"/>
                </a:lnTo>
                <a:lnTo>
                  <a:pt x="7368917" y="6284791"/>
                </a:lnTo>
                <a:lnTo>
                  <a:pt x="0" y="628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7341" y="2858298"/>
            <a:ext cx="7701163" cy="4888327"/>
          </a:xfrm>
          <a:custGeom>
            <a:avLst/>
            <a:gdLst/>
            <a:ahLst/>
            <a:cxnLst/>
            <a:rect r="r" b="b" t="t" l="l"/>
            <a:pathLst>
              <a:path h="4888327" w="7701163">
                <a:moveTo>
                  <a:pt x="0" y="0"/>
                </a:moveTo>
                <a:lnTo>
                  <a:pt x="7701164" y="0"/>
                </a:lnTo>
                <a:lnTo>
                  <a:pt x="7701164" y="4888327"/>
                </a:lnTo>
                <a:lnTo>
                  <a:pt x="0" y="4888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6808"/>
            <a:ext cx="15330848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FUNCTIONAL REQUIREMENTS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3712" y="3659217"/>
            <a:ext cx="8644042" cy="292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Módulo Ventas</a:t>
            </a:r>
          </a:p>
          <a:p>
            <a:pPr algn="l" marL="513267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RF21: Creación y Gestión de Cotizaciones</a:t>
            </a:r>
          </a:p>
          <a:p>
            <a:pPr algn="l" marL="513267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RF22: Creación de Órdenes de Servicio</a:t>
            </a:r>
          </a:p>
          <a:p>
            <a:pPr algn="l" marL="513267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RF23: Facturación de Servicios</a:t>
            </a:r>
          </a:p>
          <a:p>
            <a:pPr algn="l" marL="513267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RF24: Seguimiento de Pagos de Clientes</a:t>
            </a:r>
          </a:p>
          <a:p>
            <a:pPr algn="l" marL="513267" indent="-256633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RF25: Generación de Reportes de Ventas</a:t>
            </a:r>
          </a:p>
          <a:p>
            <a:pPr algn="l">
              <a:lnSpc>
                <a:spcPts val="33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90275" y="2373125"/>
            <a:ext cx="2364673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931448" y="3086100"/>
            <a:ext cx="6425105" cy="11106444"/>
          </a:xfrm>
          <a:custGeom>
            <a:avLst/>
            <a:gdLst/>
            <a:ahLst/>
            <a:cxnLst/>
            <a:rect r="r" b="b" t="t" l="l"/>
            <a:pathLst>
              <a:path h="11106444" w="6425105">
                <a:moveTo>
                  <a:pt x="0" y="0"/>
                </a:moveTo>
                <a:lnTo>
                  <a:pt x="6425104" y="0"/>
                </a:lnTo>
                <a:lnTo>
                  <a:pt x="6425104" y="11106444"/>
                </a:lnTo>
                <a:lnTo>
                  <a:pt x="0" y="1110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6808"/>
            <a:ext cx="16689054" cy="9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2"/>
              </a:lnSpc>
            </a:pPr>
            <a:r>
              <a:rPr lang="en-US" sz="5301">
                <a:solidFill>
                  <a:srgbClr val="FFFFFF"/>
                </a:solidFill>
                <a:latin typeface="Belleza"/>
                <a:ea typeface="Belleza"/>
                <a:cs typeface="Belleza"/>
                <a:sym typeface="Belleza"/>
              </a:rPr>
              <a:t>NON-FUNCTIONAL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4174" y="3192462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Rendimiento y escalabilidad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RNF01: El sistema debe soportar al menos 100 usuarios simultáneos sin degradación del rendimiento.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RNF02: La respuesta del sistema no debe superar los 2 segundos para consultas y búsquedas.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RNF03: Debe permitir la escalabilidad para agregar nuevos módulos sin afectar el rendimiento.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4174" y="6853996"/>
            <a:ext cx="7459826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Seguridad y confidencialidad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RNF04: Toda la información debe almacenarse encriptada.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RNF05: El acceso a archivos y documentos debe estar basado en roles y permisos.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RNF06: Debe existir autenticación de dos factores (2FA) para los usuarios con acceso a información confidencial.</a:t>
            </a:r>
          </a:p>
          <a:p>
            <a:pPr algn="l" marL="431799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RNF07: Deben registrarse los registros de acceso y modificaciones a los archivos.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626799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8701" y="3048000"/>
            <a:ext cx="768905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Usabilidad y Experiencia de Usuario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RNF08: La interfaz debe ser intuitiva y accesible para usuarios sin conocimientos técnicos avanzados.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RNF09: Debe ser compatible con navegadores modernos como Chrome, Firefox y Edge.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RNF10: El sistema debe tener un diseño responsive para su uso en dispositivos móviles.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73227" y="3000375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5095" y="7018338"/>
            <a:ext cx="6894205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 y Confiabilidad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RNF11: El ERP debe tener una disponibilidad del 99,9% anual.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RNF12: Debe contar con un sistema de respaldo automático de la base de datos cada 24 horas.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RNF13: En caso de falla del sistema, la recuperación de los datos no debe demorar más de 1 hora.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73227" y="6806371"/>
            <a:ext cx="1310947" cy="77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1"/>
              </a:lnSpc>
            </a:pPr>
            <a:r>
              <a:rPr lang="en-US" sz="4565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DAGeVzsGdPQ</dc:identifier>
  <dcterms:modified xsi:type="dcterms:W3CDTF">2011-08-01T06:04:30Z</dcterms:modified>
  <cp:revision>1</cp:revision>
  <dc:title>PRESENTACIÓN DEFINICIÓN PROYECTO</dc:title>
</cp:coreProperties>
</file>